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Roboto"/>
      <p:regular r:id="rId28"/>
      <p:bold r:id="rId29"/>
      <p:italic r:id="rId30"/>
      <p:boldItalic r:id="rId31"/>
    </p:embeddedFont>
    <p:embeddedFont>
      <p:font typeface="Lato"/>
      <p:regular r:id="rId32"/>
      <p:bold r:id="rId33"/>
      <p:italic r:id="rId34"/>
      <p:boldItalic r:id="rId35"/>
    </p:embeddedFont>
    <p:embeddedFont>
      <p:font typeface="Roboto Condense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RobotoCondensed-boldItalic.fntdata"/><Relationship Id="rId14" Type="http://schemas.openxmlformats.org/officeDocument/2006/relationships/slide" Target="slides/slide9.xml"/><Relationship Id="rId36" Type="http://schemas.openxmlformats.org/officeDocument/2006/relationships/font" Target="fonts/RobotoCondense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8169a6c0d8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8169a6c0d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8169aa3a5b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8169aa3a5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169a6c0d8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8169a6c0d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8169aa3a5b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8169aa3a5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8169aa3a5b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8169aa3a5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8169a6c0d8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8169a6c0d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169aa3a5b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169aa3a5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8169aa3a5b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8169aa3a5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169a6c0d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8169a6c0d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8169a6c0d8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8169a6c0d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8169a6c0d8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8169a6c0d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169a6c0d8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8169a6c0d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8169aa3a5b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8169aa3a5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169aa3a5b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8169aa3a5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8169a6c0d8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8169a6c0d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8169aa3a5b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8169aa3a5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8169a6c0d8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8169a6c0d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169a6c0d8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169a6c0d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8169aa3a5b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8169aa3a5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169aa3a5b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8169aa3a5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169a6c0d8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8169a6c0d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eworks Safety Slides" type="blank">
  <p:cSld name="BLANK">
    <p:spTree>
      <p:nvGrpSpPr>
        <p:cNvPr id="13"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3"/>
          <p:cNvSpPr txBox="1"/>
          <p:nvPr>
            <p:ph type="ctrTitle"/>
          </p:nvPr>
        </p:nvSpPr>
        <p:spPr>
          <a:xfrm>
            <a:off x="1034150" y="1136200"/>
            <a:ext cx="17409600" cy="1470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
          <p:cNvSpPr txBox="1"/>
          <p:nvPr>
            <p:ph idx="1" type="subTitle"/>
          </p:nvPr>
        </p:nvSpPr>
        <p:spPr>
          <a:xfrm>
            <a:off x="1095825" y="2500100"/>
            <a:ext cx="6400800" cy="1752600"/>
          </a:xfrm>
          <a:prstGeom prst="rect">
            <a:avLst/>
          </a:prstGeom>
          <a:noFill/>
          <a:ln>
            <a:noFill/>
          </a:ln>
        </p:spPr>
        <p:txBody>
          <a:bodyPr anchorCtr="0" anchor="t" bIns="45700" lIns="91425" spcFirstLastPara="1" rIns="91425" wrap="square" tIns="45700">
            <a:normAutofit/>
          </a:bodyPr>
          <a:lstStyle>
            <a:lvl1pPr lvl="0">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 name="Google Shape;17;p3"/>
          <p:cNvSpPr/>
          <p:nvPr/>
        </p:nvSpPr>
        <p:spPr>
          <a:xfrm>
            <a:off x="16058983" y="-2317389"/>
            <a:ext cx="6049722" cy="5752736"/>
          </a:xfrm>
          <a:custGeom>
            <a:rect b="b" l="l" r="r" t="t"/>
            <a:pathLst>
              <a:path extrusionOk="0" h="5752736" w="6049722">
                <a:moveTo>
                  <a:pt x="0" y="0"/>
                </a:moveTo>
                <a:lnTo>
                  <a:pt x="6049722" y="0"/>
                </a:lnTo>
                <a:lnTo>
                  <a:pt x="6049722" y="5752736"/>
                </a:lnTo>
                <a:lnTo>
                  <a:pt x="0" y="5752736"/>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3"/>
          <p:cNvSpPr/>
          <p:nvPr/>
        </p:nvSpPr>
        <p:spPr>
          <a:xfrm>
            <a:off x="-2760767" y="-1874381"/>
            <a:ext cx="4215233" cy="4008304"/>
          </a:xfrm>
          <a:custGeom>
            <a:rect b="b" l="l" r="r" t="t"/>
            <a:pathLst>
              <a:path extrusionOk="0" h="4008304" w="4215233">
                <a:moveTo>
                  <a:pt x="0" y="0"/>
                </a:moveTo>
                <a:lnTo>
                  <a:pt x="4215234" y="0"/>
                </a:lnTo>
                <a:lnTo>
                  <a:pt x="4215234" y="4008303"/>
                </a:lnTo>
                <a:lnTo>
                  <a:pt x="0" y="4008303"/>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4"/>
          <p:cNvSpPr txBox="1"/>
          <p:nvPr>
            <p:ph idx="1" type="body"/>
          </p:nvPr>
        </p:nvSpPr>
        <p:spPr>
          <a:xfrm>
            <a:off x="1021575" y="27015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4"/>
          <p:cNvSpPr txBox="1"/>
          <p:nvPr>
            <p:ph type="ctrTitle"/>
          </p:nvPr>
        </p:nvSpPr>
        <p:spPr>
          <a:xfrm>
            <a:off x="1034150" y="1136200"/>
            <a:ext cx="17409600" cy="1470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5"/>
          <p:cNvSpPr txBox="1"/>
          <p:nvPr>
            <p:ph idx="1" type="body"/>
          </p:nvPr>
        </p:nvSpPr>
        <p:spPr>
          <a:xfrm>
            <a:off x="1021575" y="270155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 name="Google Shape;24;p5"/>
          <p:cNvSpPr txBox="1"/>
          <p:nvPr>
            <p:ph type="ctrTitle"/>
          </p:nvPr>
        </p:nvSpPr>
        <p:spPr>
          <a:xfrm>
            <a:off x="1034150" y="1136200"/>
            <a:ext cx="17409600" cy="1470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2"/>
              </a:buClr>
              <a:buSzPts val="1800"/>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5"/>
          <p:cNvSpPr/>
          <p:nvPr/>
        </p:nvSpPr>
        <p:spPr>
          <a:xfrm>
            <a:off x="16829796" y="7895928"/>
            <a:ext cx="999148" cy="1790005"/>
          </a:xfrm>
          <a:custGeom>
            <a:rect b="b" l="l" r="r" t="t"/>
            <a:pathLst>
              <a:path extrusionOk="0" h="1790005" w="999148">
                <a:moveTo>
                  <a:pt x="0" y="0"/>
                </a:moveTo>
                <a:lnTo>
                  <a:pt x="999149" y="0"/>
                </a:lnTo>
                <a:lnTo>
                  <a:pt x="999149" y="1790005"/>
                </a:lnTo>
                <a:lnTo>
                  <a:pt x="0" y="1790005"/>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5"/>
          <p:cNvSpPr/>
          <p:nvPr/>
        </p:nvSpPr>
        <p:spPr>
          <a:xfrm rot="-2169224">
            <a:off x="16276795" y="8159765"/>
            <a:ext cx="329579" cy="1304089"/>
          </a:xfrm>
          <a:custGeom>
            <a:rect b="b" l="l" r="r" t="t"/>
            <a:pathLst>
              <a:path extrusionOk="0" h="1303987" w="329553">
                <a:moveTo>
                  <a:pt x="0" y="0"/>
                </a:moveTo>
                <a:lnTo>
                  <a:pt x="329553" y="0"/>
                </a:lnTo>
                <a:lnTo>
                  <a:pt x="329553" y="1303986"/>
                </a:lnTo>
                <a:lnTo>
                  <a:pt x="0" y="130398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5"/>
          <p:cNvSpPr/>
          <p:nvPr/>
        </p:nvSpPr>
        <p:spPr>
          <a:xfrm rot="1971343">
            <a:off x="1557385" y="7362867"/>
            <a:ext cx="269382" cy="1065903"/>
          </a:xfrm>
          <a:custGeom>
            <a:rect b="b" l="l" r="r" t="t"/>
            <a:pathLst>
              <a:path extrusionOk="0" h="1065953" w="269395">
                <a:moveTo>
                  <a:pt x="0" y="0"/>
                </a:moveTo>
                <a:lnTo>
                  <a:pt x="269395" y="0"/>
                </a:lnTo>
                <a:lnTo>
                  <a:pt x="269395" y="1065953"/>
                </a:lnTo>
                <a:lnTo>
                  <a:pt x="0" y="106595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 name="Google Shape;28;p5"/>
          <p:cNvSpPr/>
          <p:nvPr/>
        </p:nvSpPr>
        <p:spPr>
          <a:xfrm>
            <a:off x="644534" y="7895928"/>
            <a:ext cx="999148" cy="1790005"/>
          </a:xfrm>
          <a:custGeom>
            <a:rect b="b" l="l" r="r" t="t"/>
            <a:pathLst>
              <a:path extrusionOk="0" h="1790005" w="999148">
                <a:moveTo>
                  <a:pt x="0" y="0"/>
                </a:moveTo>
                <a:lnTo>
                  <a:pt x="999148" y="0"/>
                </a:lnTo>
                <a:lnTo>
                  <a:pt x="999148" y="1790005"/>
                </a:lnTo>
                <a:lnTo>
                  <a:pt x="0" y="1790005"/>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idx="1" type="body"/>
          </p:nvPr>
        </p:nvSpPr>
        <p:spPr>
          <a:xfrm>
            <a:off x="1021575" y="270155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31" name="Google Shape;31;p6"/>
          <p:cNvSpPr txBox="1"/>
          <p:nvPr>
            <p:ph type="ctrTitle"/>
          </p:nvPr>
        </p:nvSpPr>
        <p:spPr>
          <a:xfrm>
            <a:off x="1034150" y="1136200"/>
            <a:ext cx="17409600" cy="1470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 name="Google Shape;32;p6"/>
          <p:cNvSpPr txBox="1"/>
          <p:nvPr>
            <p:ph idx="2" type="body"/>
          </p:nvPr>
        </p:nvSpPr>
        <p:spPr>
          <a:xfrm>
            <a:off x="7251850" y="270155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33" name="Google Shape;33;p6"/>
          <p:cNvSpPr/>
          <p:nvPr/>
        </p:nvSpPr>
        <p:spPr>
          <a:xfrm>
            <a:off x="-2358628" y="-2346698"/>
            <a:ext cx="4703833" cy="4007614"/>
          </a:xfrm>
          <a:custGeom>
            <a:rect b="b" l="l" r="r" t="t"/>
            <a:pathLst>
              <a:path extrusionOk="0" h="6003916" w="6313870">
                <a:moveTo>
                  <a:pt x="0" y="0"/>
                </a:moveTo>
                <a:lnTo>
                  <a:pt x="6313870" y="0"/>
                </a:lnTo>
                <a:lnTo>
                  <a:pt x="6313870" y="6003916"/>
                </a:lnTo>
                <a:lnTo>
                  <a:pt x="0" y="6003916"/>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 name="Google Shape;34;p6"/>
          <p:cNvSpPr/>
          <p:nvPr/>
        </p:nvSpPr>
        <p:spPr>
          <a:xfrm>
            <a:off x="13933902" y="6304867"/>
            <a:ext cx="6467512" cy="6150016"/>
          </a:xfrm>
          <a:custGeom>
            <a:rect b="b" l="l" r="r" t="t"/>
            <a:pathLst>
              <a:path extrusionOk="0" h="6150016" w="6467512">
                <a:moveTo>
                  <a:pt x="0" y="0"/>
                </a:moveTo>
                <a:lnTo>
                  <a:pt x="6467513" y="0"/>
                </a:lnTo>
                <a:lnTo>
                  <a:pt x="6467513" y="6150016"/>
                </a:lnTo>
                <a:lnTo>
                  <a:pt x="0" y="6150016"/>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 name="Google Shape;35;p6"/>
          <p:cNvSpPr/>
          <p:nvPr/>
        </p:nvSpPr>
        <p:spPr>
          <a:xfrm>
            <a:off x="943424" y="7014570"/>
            <a:ext cx="2209855" cy="1876224"/>
          </a:xfrm>
          <a:custGeom>
            <a:rect b="b" l="l" r="r" t="t"/>
            <a:pathLst>
              <a:path extrusionOk="0" h="6003916" w="6313870">
                <a:moveTo>
                  <a:pt x="0" y="0"/>
                </a:moveTo>
                <a:lnTo>
                  <a:pt x="6313870" y="0"/>
                </a:lnTo>
                <a:lnTo>
                  <a:pt x="6313870" y="6003916"/>
                </a:lnTo>
                <a:lnTo>
                  <a:pt x="0" y="6003916"/>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
          <p:cNvSpPr txBox="1"/>
          <p:nvPr>
            <p:ph idx="1" type="body"/>
          </p:nvPr>
        </p:nvSpPr>
        <p:spPr>
          <a:xfrm>
            <a:off x="1021575" y="270155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38" name="Google Shape;38;p7"/>
          <p:cNvSpPr txBox="1"/>
          <p:nvPr>
            <p:ph type="ctrTitle"/>
          </p:nvPr>
        </p:nvSpPr>
        <p:spPr>
          <a:xfrm>
            <a:off x="1034150" y="1136200"/>
            <a:ext cx="17409600" cy="1470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2"/>
              </a:buClr>
              <a:buSzPts val="1800"/>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7"/>
          <p:cNvSpPr txBox="1"/>
          <p:nvPr>
            <p:ph idx="2" type="body"/>
          </p:nvPr>
        </p:nvSpPr>
        <p:spPr>
          <a:xfrm>
            <a:off x="7251850" y="270155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8"/>
          <p:cNvSpPr txBox="1"/>
          <p:nvPr>
            <p:ph type="ctrTitle"/>
          </p:nvPr>
        </p:nvSpPr>
        <p:spPr>
          <a:xfrm>
            <a:off x="1034150" y="1136200"/>
            <a:ext cx="17409600" cy="1470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 name="Shape 42"/>
        <p:cNvGrpSpPr/>
        <p:nvPr/>
      </p:nvGrpSpPr>
      <p:grpSpPr>
        <a:xfrm>
          <a:off x="0" y="0"/>
          <a:ext cx="0" cy="0"/>
          <a:chOff x="0" y="0"/>
          <a:chExt cx="0" cy="0"/>
        </a:xfrm>
      </p:grpSpPr>
      <p:sp>
        <p:nvSpPr>
          <p:cNvPr id="43" name="Google Shape;43;p9"/>
          <p:cNvSpPr txBox="1"/>
          <p:nvPr>
            <p:ph idx="1" type="body"/>
          </p:nvPr>
        </p:nvSpPr>
        <p:spPr>
          <a:xfrm>
            <a:off x="1021575" y="270155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44" name="Google Shape;44;p9"/>
          <p:cNvSpPr txBox="1"/>
          <p:nvPr>
            <p:ph type="ctrTitle"/>
          </p:nvPr>
        </p:nvSpPr>
        <p:spPr>
          <a:xfrm>
            <a:off x="1034150" y="1136200"/>
            <a:ext cx="17409600" cy="1470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2"/>
              </a:buClr>
              <a:buSzPts val="1800"/>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9"/>
          <p:cNvSpPr txBox="1"/>
          <p:nvPr>
            <p:ph idx="2" type="body"/>
          </p:nvPr>
        </p:nvSpPr>
        <p:spPr>
          <a:xfrm>
            <a:off x="7251850" y="270155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46" name="Google Shape;46;p9"/>
          <p:cNvSpPr/>
          <p:nvPr/>
        </p:nvSpPr>
        <p:spPr>
          <a:xfrm>
            <a:off x="12382434" y="4060522"/>
            <a:ext cx="5332919" cy="5071121"/>
          </a:xfrm>
          <a:custGeom>
            <a:rect b="b" l="l" r="r" t="t"/>
            <a:pathLst>
              <a:path extrusionOk="0" h="2939780" w="3091547">
                <a:moveTo>
                  <a:pt x="0" y="0"/>
                </a:moveTo>
                <a:lnTo>
                  <a:pt x="3091547" y="0"/>
                </a:lnTo>
                <a:lnTo>
                  <a:pt x="3091547" y="2939780"/>
                </a:lnTo>
                <a:lnTo>
                  <a:pt x="0" y="2939780"/>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0"/>
          <p:cNvSpPr txBox="1"/>
          <p:nvPr>
            <p:ph idx="1" type="body"/>
          </p:nvPr>
        </p:nvSpPr>
        <p:spPr>
          <a:xfrm>
            <a:off x="1021575" y="270155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49" name="Google Shape;49;p10"/>
          <p:cNvSpPr txBox="1"/>
          <p:nvPr>
            <p:ph type="ctrTitle"/>
          </p:nvPr>
        </p:nvSpPr>
        <p:spPr>
          <a:xfrm>
            <a:off x="1034150" y="1136200"/>
            <a:ext cx="17409600" cy="1470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 name="Google Shape;50;p10"/>
          <p:cNvSpPr/>
          <p:nvPr/>
        </p:nvSpPr>
        <p:spPr>
          <a:xfrm>
            <a:off x="15031935" y="3207150"/>
            <a:ext cx="3951839" cy="7079843"/>
          </a:xfrm>
          <a:custGeom>
            <a:rect b="b" l="l" r="r" t="t"/>
            <a:pathLst>
              <a:path extrusionOk="0" h="7079843" w="3951839">
                <a:moveTo>
                  <a:pt x="0" y="0"/>
                </a:moveTo>
                <a:lnTo>
                  <a:pt x="3951840" y="0"/>
                </a:lnTo>
                <a:lnTo>
                  <a:pt x="3951840" y="7079843"/>
                </a:lnTo>
                <a:lnTo>
                  <a:pt x="0" y="7079843"/>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 name="Google Shape;51;p10"/>
          <p:cNvSpPr/>
          <p:nvPr>
            <p:ph idx="2" type="pic"/>
          </p:nvPr>
        </p:nvSpPr>
        <p:spPr>
          <a:xfrm>
            <a:off x="10664175" y="3207150"/>
            <a:ext cx="5486400" cy="6030300"/>
          </a:xfrm>
          <a:prstGeom prst="rect">
            <a:avLst/>
          </a:prstGeom>
          <a:noFill/>
          <a:ln>
            <a:noFill/>
          </a:ln>
        </p:spPr>
      </p:sp>
      <p:sp>
        <p:nvSpPr>
          <p:cNvPr id="52" name="Google Shape;52;p10"/>
          <p:cNvSpPr/>
          <p:nvPr/>
        </p:nvSpPr>
        <p:spPr>
          <a:xfrm>
            <a:off x="-2648928" y="-2455548"/>
            <a:ext cx="4703833" cy="4007614"/>
          </a:xfrm>
          <a:custGeom>
            <a:rect b="b" l="l" r="r" t="t"/>
            <a:pathLst>
              <a:path extrusionOk="0" h="6003916" w="6313870">
                <a:moveTo>
                  <a:pt x="0" y="0"/>
                </a:moveTo>
                <a:lnTo>
                  <a:pt x="6313870" y="0"/>
                </a:lnTo>
                <a:lnTo>
                  <a:pt x="6313870" y="6003916"/>
                </a:lnTo>
                <a:lnTo>
                  <a:pt x="0" y="600391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18288000" cy="10287000"/>
          </a:xfrm>
          <a:prstGeom prst="rect">
            <a:avLst/>
          </a:prstGeom>
          <a:gradFill>
            <a:gsLst>
              <a:gs pos="0">
                <a:srgbClr val="000000"/>
              </a:gs>
              <a:gs pos="100000">
                <a:srgbClr val="3533CD"/>
              </a:gs>
            </a:gsLst>
            <a:lin ang="2698631"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 name="Google Shape;7;p1"/>
          <p:cNvSpPr txBox="1"/>
          <p:nvPr>
            <p:ph type="title"/>
          </p:nvPr>
        </p:nvSpPr>
        <p:spPr>
          <a:xfrm>
            <a:off x="856350" y="1285050"/>
            <a:ext cx="159234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9000"/>
              <a:buFont typeface="Roboto"/>
              <a:buNone/>
              <a:defRPr b="1" i="0" sz="9000" u="none" cap="none" strike="noStrike">
                <a:solidFill>
                  <a:schemeClr val="lt1"/>
                </a:solidFill>
                <a:latin typeface="Roboto"/>
                <a:ea typeface="Roboto"/>
                <a:cs typeface="Roboto"/>
                <a:sym typeface="Roboto"/>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p:txBody>
      </p:sp>
      <p:sp>
        <p:nvSpPr>
          <p:cNvPr id="8" name="Google Shape;8;p1"/>
          <p:cNvSpPr txBox="1"/>
          <p:nvPr>
            <p:ph idx="1" type="body"/>
          </p:nvPr>
        </p:nvSpPr>
        <p:spPr>
          <a:xfrm>
            <a:off x="1402575" y="2930150"/>
            <a:ext cx="8229600" cy="4526100"/>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640"/>
              </a:spcBef>
              <a:spcAft>
                <a:spcPts val="0"/>
              </a:spcAft>
              <a:buClr>
                <a:schemeClr val="lt1"/>
              </a:buClr>
              <a:buSzPts val="2400"/>
              <a:buFont typeface="Lato"/>
              <a:buChar char="•"/>
              <a:defRPr i="0" sz="2400" u="none" cap="none" strike="noStrike">
                <a:solidFill>
                  <a:schemeClr val="lt1"/>
                </a:solidFill>
                <a:latin typeface="Lato"/>
                <a:ea typeface="Lato"/>
                <a:cs typeface="Lato"/>
                <a:sym typeface="Lato"/>
              </a:defRPr>
            </a:lvl1pPr>
            <a:lvl2pPr indent="-381000" lvl="1" marL="914400" marR="0" rtl="0" algn="l">
              <a:spcBef>
                <a:spcPts val="560"/>
              </a:spcBef>
              <a:spcAft>
                <a:spcPts val="0"/>
              </a:spcAft>
              <a:buClr>
                <a:schemeClr val="lt1"/>
              </a:buClr>
              <a:buSzPts val="2400"/>
              <a:buFont typeface="Lato"/>
              <a:buChar char="–"/>
              <a:defRPr i="0" sz="2400" u="none" cap="none" strike="noStrike">
                <a:solidFill>
                  <a:schemeClr val="lt1"/>
                </a:solidFill>
                <a:latin typeface="Lato"/>
                <a:ea typeface="Lato"/>
                <a:cs typeface="Lato"/>
                <a:sym typeface="Lato"/>
              </a:defRPr>
            </a:lvl2pPr>
            <a:lvl3pPr indent="-381000" lvl="2" marL="1371600" marR="0" rtl="0" algn="l">
              <a:spcBef>
                <a:spcPts val="480"/>
              </a:spcBef>
              <a:spcAft>
                <a:spcPts val="0"/>
              </a:spcAft>
              <a:buClr>
                <a:schemeClr val="lt1"/>
              </a:buClr>
              <a:buSzPts val="2400"/>
              <a:buFont typeface="Lato"/>
              <a:buChar char="•"/>
              <a:defRPr i="0" sz="2400" u="none" cap="none" strike="noStrike">
                <a:solidFill>
                  <a:schemeClr val="lt1"/>
                </a:solidFill>
                <a:latin typeface="Lato"/>
                <a:ea typeface="Lato"/>
                <a:cs typeface="Lato"/>
                <a:sym typeface="Lato"/>
              </a:defRPr>
            </a:lvl3pPr>
            <a:lvl4pPr indent="-381000" lvl="3" marL="1828800" marR="0" rtl="0" algn="l">
              <a:spcBef>
                <a:spcPts val="400"/>
              </a:spcBef>
              <a:spcAft>
                <a:spcPts val="0"/>
              </a:spcAft>
              <a:buClr>
                <a:schemeClr val="lt1"/>
              </a:buClr>
              <a:buSzPts val="2400"/>
              <a:buFont typeface="Lato"/>
              <a:buChar char="–"/>
              <a:defRPr i="0" sz="2400" u="none" cap="none" strike="noStrike">
                <a:solidFill>
                  <a:schemeClr val="lt1"/>
                </a:solidFill>
                <a:latin typeface="Lato"/>
                <a:ea typeface="Lato"/>
                <a:cs typeface="Lato"/>
                <a:sym typeface="Lato"/>
              </a:defRPr>
            </a:lvl4pPr>
            <a:lvl5pPr indent="-381000" lvl="4" marL="2286000" marR="0" rtl="0" algn="l">
              <a:spcBef>
                <a:spcPts val="400"/>
              </a:spcBef>
              <a:spcAft>
                <a:spcPts val="0"/>
              </a:spcAft>
              <a:buClr>
                <a:schemeClr val="lt1"/>
              </a:buClr>
              <a:buSzPts val="2400"/>
              <a:buFont typeface="Lato"/>
              <a:buChar char="»"/>
              <a:defRPr i="0" sz="2400" u="none" cap="none" strike="noStrike">
                <a:solidFill>
                  <a:schemeClr val="lt1"/>
                </a:solidFill>
                <a:latin typeface="Lato"/>
                <a:ea typeface="Lato"/>
                <a:cs typeface="Lato"/>
                <a:sym typeface="Lato"/>
              </a:defRPr>
            </a:lvl5pPr>
            <a:lvl6pPr indent="-381000" lvl="5" marL="2743200" marR="0" rtl="0" algn="l">
              <a:spcBef>
                <a:spcPts val="400"/>
              </a:spcBef>
              <a:spcAft>
                <a:spcPts val="0"/>
              </a:spcAft>
              <a:buClr>
                <a:schemeClr val="lt1"/>
              </a:buClr>
              <a:buSzPts val="2400"/>
              <a:buFont typeface="Lato"/>
              <a:buChar char="•"/>
              <a:defRPr i="0" sz="2400" u="none" cap="none" strike="noStrike">
                <a:solidFill>
                  <a:schemeClr val="lt1"/>
                </a:solidFill>
                <a:latin typeface="Lato"/>
                <a:ea typeface="Lato"/>
                <a:cs typeface="Lato"/>
                <a:sym typeface="Lato"/>
              </a:defRPr>
            </a:lvl6pPr>
            <a:lvl7pPr indent="-381000" lvl="6" marL="3200400" marR="0" rtl="0" algn="l">
              <a:spcBef>
                <a:spcPts val="400"/>
              </a:spcBef>
              <a:spcAft>
                <a:spcPts val="0"/>
              </a:spcAft>
              <a:buClr>
                <a:schemeClr val="lt1"/>
              </a:buClr>
              <a:buSzPts val="2400"/>
              <a:buFont typeface="Lato"/>
              <a:buChar char="•"/>
              <a:defRPr i="0" sz="2400" u="none" cap="none" strike="noStrike">
                <a:solidFill>
                  <a:schemeClr val="lt1"/>
                </a:solidFill>
                <a:latin typeface="Lato"/>
                <a:ea typeface="Lato"/>
                <a:cs typeface="Lato"/>
                <a:sym typeface="Lato"/>
              </a:defRPr>
            </a:lvl7pPr>
            <a:lvl8pPr indent="-381000" lvl="7" marL="3657600" marR="0" rtl="0" algn="l">
              <a:spcBef>
                <a:spcPts val="400"/>
              </a:spcBef>
              <a:spcAft>
                <a:spcPts val="0"/>
              </a:spcAft>
              <a:buClr>
                <a:schemeClr val="lt1"/>
              </a:buClr>
              <a:buSzPts val="2400"/>
              <a:buFont typeface="Lato"/>
              <a:buChar char="•"/>
              <a:defRPr i="0" sz="2400" u="none" cap="none" strike="noStrike">
                <a:solidFill>
                  <a:schemeClr val="lt1"/>
                </a:solidFill>
                <a:latin typeface="Lato"/>
                <a:ea typeface="Lato"/>
                <a:cs typeface="Lato"/>
                <a:sym typeface="Lato"/>
              </a:defRPr>
            </a:lvl8pPr>
            <a:lvl9pPr indent="-381000" lvl="8" marL="4114800" marR="0" rtl="0" algn="l">
              <a:spcBef>
                <a:spcPts val="400"/>
              </a:spcBef>
              <a:spcAft>
                <a:spcPts val="0"/>
              </a:spcAft>
              <a:buClr>
                <a:schemeClr val="lt1"/>
              </a:buClr>
              <a:buSzPts val="2400"/>
              <a:buFont typeface="Lato"/>
              <a:buChar char="•"/>
              <a:defRPr i="0" sz="2400" u="none" cap="none" strike="noStrike">
                <a:solidFill>
                  <a:schemeClr val="lt1"/>
                </a:solidFill>
                <a:latin typeface="Lato"/>
                <a:ea typeface="Lato"/>
                <a:cs typeface="Lato"/>
                <a:sym typeface="Lato"/>
              </a:defRPr>
            </a:lvl9pPr>
          </a:lstStyle>
          <a:p/>
        </p:txBody>
      </p:sp>
      <p:cxnSp>
        <p:nvCxnSpPr>
          <p:cNvPr id="9" name="Google Shape;9;p1"/>
          <p:cNvCxnSpPr/>
          <p:nvPr/>
        </p:nvCxnSpPr>
        <p:spPr>
          <a:xfrm>
            <a:off x="372407" y="-526855"/>
            <a:ext cx="0" cy="10813800"/>
          </a:xfrm>
          <a:prstGeom prst="straightConnector1">
            <a:avLst/>
          </a:prstGeom>
          <a:noFill/>
          <a:ln cap="flat" cmpd="sng" w="9525">
            <a:solidFill>
              <a:srgbClr val="FFFFFF"/>
            </a:solidFill>
            <a:prstDash val="solid"/>
            <a:round/>
            <a:headEnd len="sm" w="sm" type="none"/>
            <a:tailEnd len="sm" w="sm" type="none"/>
          </a:ln>
        </p:spPr>
      </p:cxnSp>
      <p:cxnSp>
        <p:nvCxnSpPr>
          <p:cNvPr id="10" name="Google Shape;10;p1"/>
          <p:cNvCxnSpPr/>
          <p:nvPr/>
        </p:nvCxnSpPr>
        <p:spPr>
          <a:xfrm>
            <a:off x="-1417322" y="9944152"/>
            <a:ext cx="20125500" cy="0"/>
          </a:xfrm>
          <a:prstGeom prst="straightConnector1">
            <a:avLst/>
          </a:prstGeom>
          <a:noFill/>
          <a:ln cap="flat" cmpd="sng" w="9525">
            <a:solidFill>
              <a:srgbClr val="FFFFFF"/>
            </a:solidFill>
            <a:prstDash val="solid"/>
            <a:round/>
            <a:headEnd len="sm" w="sm" type="none"/>
            <a:tailEnd len="sm" w="sm" type="none"/>
          </a:ln>
        </p:spPr>
      </p:cxnSp>
      <p:cxnSp>
        <p:nvCxnSpPr>
          <p:cNvPr id="11" name="Google Shape;11;p1"/>
          <p:cNvCxnSpPr/>
          <p:nvPr/>
        </p:nvCxnSpPr>
        <p:spPr>
          <a:xfrm>
            <a:off x="17885459" y="-417713"/>
            <a:ext cx="0" cy="10813800"/>
          </a:xfrm>
          <a:prstGeom prst="straightConnector1">
            <a:avLst/>
          </a:prstGeom>
          <a:noFill/>
          <a:ln cap="flat" cmpd="sng" w="9525">
            <a:solidFill>
              <a:srgbClr val="FFFFFF"/>
            </a:solidFill>
            <a:prstDash val="solid"/>
            <a:round/>
            <a:headEnd len="sm" w="sm" type="none"/>
            <a:tailEnd len="sm" w="sm" type="none"/>
          </a:ln>
        </p:spPr>
      </p:cxnSp>
      <p:cxnSp>
        <p:nvCxnSpPr>
          <p:cNvPr id="12" name="Google Shape;12;p1"/>
          <p:cNvCxnSpPr/>
          <p:nvPr/>
        </p:nvCxnSpPr>
        <p:spPr>
          <a:xfrm>
            <a:off x="-2425455" y="468254"/>
            <a:ext cx="21133500" cy="0"/>
          </a:xfrm>
          <a:prstGeom prst="straightConnector1">
            <a:avLst/>
          </a:prstGeom>
          <a:noFill/>
          <a:ln cap="flat" cmpd="sng" w="9525">
            <a:solidFill>
              <a:srgbClr val="FFFFF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gif"/><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nh5hW3CzLNU" TargetMode="Externa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gif"/><Relationship Id="rId4" Type="http://schemas.openxmlformats.org/officeDocument/2006/relationships/image" Target="../media/image2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gif"/><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gif"/><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3533CD"/>
            </a:gs>
          </a:gsLst>
          <a:lin ang="2700000" scaled="0"/>
        </a:gradFill>
      </p:bgPr>
    </p:bg>
    <p:spTree>
      <p:nvGrpSpPr>
        <p:cNvPr id="56" name="Shape 56"/>
        <p:cNvGrpSpPr/>
        <p:nvPr/>
      </p:nvGrpSpPr>
      <p:grpSpPr>
        <a:xfrm>
          <a:off x="0" y="0"/>
          <a:ext cx="0" cy="0"/>
          <a:chOff x="0" y="0"/>
          <a:chExt cx="0" cy="0"/>
        </a:xfrm>
      </p:grpSpPr>
      <p:cxnSp>
        <p:nvCxnSpPr>
          <p:cNvPr id="57" name="Google Shape;57;p11"/>
          <p:cNvCxnSpPr/>
          <p:nvPr/>
        </p:nvCxnSpPr>
        <p:spPr>
          <a:xfrm>
            <a:off x="372407" y="-526855"/>
            <a:ext cx="0" cy="10813855"/>
          </a:xfrm>
          <a:prstGeom prst="straightConnector1">
            <a:avLst/>
          </a:prstGeom>
          <a:noFill/>
          <a:ln cap="flat" cmpd="sng" w="9525">
            <a:solidFill>
              <a:srgbClr val="FFFFFF"/>
            </a:solidFill>
            <a:prstDash val="solid"/>
            <a:round/>
            <a:headEnd len="sm" w="sm" type="none"/>
            <a:tailEnd len="sm" w="sm" type="none"/>
          </a:ln>
        </p:spPr>
      </p:cxnSp>
      <p:cxnSp>
        <p:nvCxnSpPr>
          <p:cNvPr id="58" name="Google Shape;58;p11"/>
          <p:cNvCxnSpPr/>
          <p:nvPr/>
        </p:nvCxnSpPr>
        <p:spPr>
          <a:xfrm>
            <a:off x="-1417322" y="9944152"/>
            <a:ext cx="20125350" cy="0"/>
          </a:xfrm>
          <a:prstGeom prst="straightConnector1">
            <a:avLst/>
          </a:prstGeom>
          <a:noFill/>
          <a:ln cap="flat" cmpd="sng" w="9525">
            <a:solidFill>
              <a:srgbClr val="FFFFFF"/>
            </a:solidFill>
            <a:prstDash val="solid"/>
            <a:round/>
            <a:headEnd len="sm" w="sm" type="none"/>
            <a:tailEnd len="sm" w="sm" type="none"/>
          </a:ln>
        </p:spPr>
      </p:cxnSp>
      <p:cxnSp>
        <p:nvCxnSpPr>
          <p:cNvPr id="59" name="Google Shape;59;p11"/>
          <p:cNvCxnSpPr/>
          <p:nvPr/>
        </p:nvCxnSpPr>
        <p:spPr>
          <a:xfrm>
            <a:off x="17885459" y="-417713"/>
            <a:ext cx="0" cy="10813855"/>
          </a:xfrm>
          <a:prstGeom prst="straightConnector1">
            <a:avLst/>
          </a:prstGeom>
          <a:noFill/>
          <a:ln cap="flat" cmpd="sng" w="9525">
            <a:solidFill>
              <a:srgbClr val="FFFFFF"/>
            </a:solidFill>
            <a:prstDash val="solid"/>
            <a:round/>
            <a:headEnd len="sm" w="sm" type="none"/>
            <a:tailEnd len="sm" w="sm" type="none"/>
          </a:ln>
        </p:spPr>
      </p:cxnSp>
      <p:cxnSp>
        <p:nvCxnSpPr>
          <p:cNvPr id="60" name="Google Shape;60;p11"/>
          <p:cNvCxnSpPr/>
          <p:nvPr/>
        </p:nvCxnSpPr>
        <p:spPr>
          <a:xfrm>
            <a:off x="-2425455" y="468254"/>
            <a:ext cx="21133482" cy="0"/>
          </a:xfrm>
          <a:prstGeom prst="straightConnector1">
            <a:avLst/>
          </a:prstGeom>
          <a:noFill/>
          <a:ln cap="flat" cmpd="sng" w="9525">
            <a:solidFill>
              <a:srgbClr val="FFFFFF"/>
            </a:solidFill>
            <a:prstDash val="solid"/>
            <a:round/>
            <a:headEnd len="sm" w="sm" type="none"/>
            <a:tailEnd len="sm" w="sm" type="none"/>
          </a:ln>
        </p:spPr>
      </p:cxnSp>
      <p:sp>
        <p:nvSpPr>
          <p:cNvPr id="61" name="Google Shape;61;p11"/>
          <p:cNvSpPr/>
          <p:nvPr/>
        </p:nvSpPr>
        <p:spPr>
          <a:xfrm rot="-1049350">
            <a:off x="-741985" y="-842093"/>
            <a:ext cx="5387608" cy="4261108"/>
          </a:xfrm>
          <a:custGeom>
            <a:rect b="b" l="l" r="r" t="t"/>
            <a:pathLst>
              <a:path extrusionOk="0" h="4261108" w="5387608">
                <a:moveTo>
                  <a:pt x="0" y="0"/>
                </a:moveTo>
                <a:lnTo>
                  <a:pt x="5387608" y="0"/>
                </a:lnTo>
                <a:lnTo>
                  <a:pt x="5387608" y="4261108"/>
                </a:lnTo>
                <a:lnTo>
                  <a:pt x="0" y="426110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 name="Google Shape;62;p11"/>
          <p:cNvSpPr/>
          <p:nvPr/>
        </p:nvSpPr>
        <p:spPr>
          <a:xfrm rot="2441287">
            <a:off x="6554109" y="1647788"/>
            <a:ext cx="2192284" cy="1733897"/>
          </a:xfrm>
          <a:custGeom>
            <a:rect b="b" l="l" r="r" t="t"/>
            <a:pathLst>
              <a:path extrusionOk="0" h="1733897" w="2192284">
                <a:moveTo>
                  <a:pt x="0" y="0"/>
                </a:moveTo>
                <a:lnTo>
                  <a:pt x="2192283" y="0"/>
                </a:lnTo>
                <a:lnTo>
                  <a:pt x="2192283" y="1733897"/>
                </a:lnTo>
                <a:lnTo>
                  <a:pt x="0" y="17338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p11"/>
          <p:cNvSpPr/>
          <p:nvPr/>
        </p:nvSpPr>
        <p:spPr>
          <a:xfrm rot="-866243">
            <a:off x="8745872" y="7207073"/>
            <a:ext cx="397644" cy="1573412"/>
          </a:xfrm>
          <a:custGeom>
            <a:rect b="b" l="l" r="r" t="t"/>
            <a:pathLst>
              <a:path extrusionOk="0" h="1573412" w="397644">
                <a:moveTo>
                  <a:pt x="0" y="0"/>
                </a:moveTo>
                <a:lnTo>
                  <a:pt x="397644" y="0"/>
                </a:lnTo>
                <a:lnTo>
                  <a:pt x="397644" y="1573411"/>
                </a:lnTo>
                <a:lnTo>
                  <a:pt x="0" y="157341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11"/>
          <p:cNvSpPr/>
          <p:nvPr/>
        </p:nvSpPr>
        <p:spPr>
          <a:xfrm rot="6541973">
            <a:off x="15720932" y="686500"/>
            <a:ext cx="397644" cy="1573412"/>
          </a:xfrm>
          <a:custGeom>
            <a:rect b="b" l="l" r="r" t="t"/>
            <a:pathLst>
              <a:path extrusionOk="0" h="1573412" w="397644">
                <a:moveTo>
                  <a:pt x="0" y="0"/>
                </a:moveTo>
                <a:lnTo>
                  <a:pt x="397644" y="0"/>
                </a:lnTo>
                <a:lnTo>
                  <a:pt x="397644" y="1573412"/>
                </a:lnTo>
                <a:lnTo>
                  <a:pt x="0" y="157341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11"/>
          <p:cNvSpPr/>
          <p:nvPr/>
        </p:nvSpPr>
        <p:spPr>
          <a:xfrm rot="-3549699">
            <a:off x="14673084" y="870249"/>
            <a:ext cx="697296" cy="551498"/>
          </a:xfrm>
          <a:custGeom>
            <a:rect b="b" l="l" r="r" t="t"/>
            <a:pathLst>
              <a:path extrusionOk="0" h="551498" w="697296">
                <a:moveTo>
                  <a:pt x="0" y="0"/>
                </a:moveTo>
                <a:lnTo>
                  <a:pt x="697296" y="0"/>
                </a:lnTo>
                <a:lnTo>
                  <a:pt x="697296" y="551498"/>
                </a:lnTo>
                <a:lnTo>
                  <a:pt x="0" y="55149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11"/>
          <p:cNvSpPr/>
          <p:nvPr/>
        </p:nvSpPr>
        <p:spPr>
          <a:xfrm rot="10002317">
            <a:off x="8827135" y="8647142"/>
            <a:ext cx="697296" cy="551498"/>
          </a:xfrm>
          <a:custGeom>
            <a:rect b="b" l="l" r="r" t="t"/>
            <a:pathLst>
              <a:path extrusionOk="0" h="551498" w="697296">
                <a:moveTo>
                  <a:pt x="0" y="0"/>
                </a:moveTo>
                <a:lnTo>
                  <a:pt x="697296" y="0"/>
                </a:lnTo>
                <a:lnTo>
                  <a:pt x="697296" y="551498"/>
                </a:lnTo>
                <a:lnTo>
                  <a:pt x="0" y="55149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11"/>
          <p:cNvSpPr/>
          <p:nvPr/>
        </p:nvSpPr>
        <p:spPr>
          <a:xfrm rot="-2092072">
            <a:off x="1142869" y="1426905"/>
            <a:ext cx="1853426" cy="1465891"/>
          </a:xfrm>
          <a:custGeom>
            <a:rect b="b" l="l" r="r" t="t"/>
            <a:pathLst>
              <a:path extrusionOk="0" h="1465891" w="1853426">
                <a:moveTo>
                  <a:pt x="0" y="0"/>
                </a:moveTo>
                <a:lnTo>
                  <a:pt x="1853426" y="0"/>
                </a:lnTo>
                <a:lnTo>
                  <a:pt x="1853426" y="1465891"/>
                </a:lnTo>
                <a:lnTo>
                  <a:pt x="0" y="146589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8" name="Google Shape;68;p11"/>
          <p:cNvGrpSpPr/>
          <p:nvPr/>
        </p:nvGrpSpPr>
        <p:grpSpPr>
          <a:xfrm>
            <a:off x="1237692" y="1666431"/>
            <a:ext cx="7096683" cy="7096683"/>
            <a:chOff x="0" y="0"/>
            <a:chExt cx="812800" cy="812800"/>
          </a:xfrm>
        </p:grpSpPr>
        <p:sp>
          <p:nvSpPr>
            <p:cNvPr id="69" name="Google Shape;6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BD5B"/>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 name="Google Shape;71;p11"/>
          <p:cNvSpPr txBox="1"/>
          <p:nvPr/>
        </p:nvSpPr>
        <p:spPr>
          <a:xfrm>
            <a:off x="8998397" y="2352811"/>
            <a:ext cx="7287600" cy="3755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2200">
                <a:solidFill>
                  <a:srgbClr val="FFFFFF"/>
                </a:solidFill>
                <a:latin typeface="Roboto Condensed"/>
                <a:ea typeface="Roboto Condensed"/>
                <a:cs typeface="Roboto Condensed"/>
                <a:sym typeface="Roboto Condensed"/>
              </a:rPr>
              <a:t>Thermo</a:t>
            </a:r>
            <a:r>
              <a:rPr b="1" lang="en-US" sz="12200">
                <a:solidFill>
                  <a:srgbClr val="FFFFFF"/>
                </a:solidFill>
                <a:latin typeface="Roboto Condensed"/>
                <a:ea typeface="Roboto Condensed"/>
                <a:cs typeface="Roboto Condensed"/>
                <a:sym typeface="Roboto Condensed"/>
              </a:rPr>
              <a:t> </a:t>
            </a:r>
            <a:r>
              <a:rPr b="1" lang="en-US" sz="12200">
                <a:solidFill>
                  <a:srgbClr val="FE6346"/>
                </a:solidFill>
                <a:latin typeface="Roboto Condensed"/>
                <a:ea typeface="Roboto Condensed"/>
                <a:cs typeface="Roboto Condensed"/>
                <a:sym typeface="Roboto Condensed"/>
              </a:rPr>
              <a:t>Dynamics </a:t>
            </a:r>
            <a:endParaRPr/>
          </a:p>
        </p:txBody>
      </p:sp>
      <p:sp>
        <p:nvSpPr>
          <p:cNvPr id="72" name="Google Shape;72;p11"/>
          <p:cNvSpPr/>
          <p:nvPr/>
        </p:nvSpPr>
        <p:spPr>
          <a:xfrm rot="-501947">
            <a:off x="8692728" y="7284386"/>
            <a:ext cx="556883" cy="997672"/>
          </a:xfrm>
          <a:custGeom>
            <a:rect b="b" l="l" r="r" t="t"/>
            <a:pathLst>
              <a:path extrusionOk="0" h="997672" w="556883">
                <a:moveTo>
                  <a:pt x="0" y="0"/>
                </a:moveTo>
                <a:lnTo>
                  <a:pt x="556883" y="0"/>
                </a:lnTo>
                <a:lnTo>
                  <a:pt x="556883" y="997673"/>
                </a:lnTo>
                <a:lnTo>
                  <a:pt x="0" y="99767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11"/>
          <p:cNvSpPr/>
          <p:nvPr/>
        </p:nvSpPr>
        <p:spPr>
          <a:xfrm rot="2174899">
            <a:off x="16485366" y="6586702"/>
            <a:ext cx="507401" cy="2007701"/>
          </a:xfrm>
          <a:custGeom>
            <a:rect b="b" l="l" r="r" t="t"/>
            <a:pathLst>
              <a:path extrusionOk="0" h="2007701" w="507401">
                <a:moveTo>
                  <a:pt x="0" y="0"/>
                </a:moveTo>
                <a:lnTo>
                  <a:pt x="507401" y="0"/>
                </a:lnTo>
                <a:lnTo>
                  <a:pt x="507401" y="2007701"/>
                </a:lnTo>
                <a:lnTo>
                  <a:pt x="0" y="200770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11"/>
          <p:cNvSpPr/>
          <p:nvPr/>
        </p:nvSpPr>
        <p:spPr>
          <a:xfrm rot="-8556539">
            <a:off x="15645340" y="8224925"/>
            <a:ext cx="697296" cy="551498"/>
          </a:xfrm>
          <a:custGeom>
            <a:rect b="b" l="l" r="r" t="t"/>
            <a:pathLst>
              <a:path extrusionOk="0" h="551498" w="697296">
                <a:moveTo>
                  <a:pt x="0" y="0"/>
                </a:moveTo>
                <a:lnTo>
                  <a:pt x="697296" y="0"/>
                </a:lnTo>
                <a:lnTo>
                  <a:pt x="697296" y="551498"/>
                </a:lnTo>
                <a:lnTo>
                  <a:pt x="0" y="55149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11"/>
          <p:cNvSpPr/>
          <p:nvPr/>
        </p:nvSpPr>
        <p:spPr>
          <a:xfrm rot="2539195">
            <a:off x="16566761" y="6890083"/>
            <a:ext cx="658932" cy="1180496"/>
          </a:xfrm>
          <a:custGeom>
            <a:rect b="b" l="l" r="r" t="t"/>
            <a:pathLst>
              <a:path extrusionOk="0" h="1180496" w="658932">
                <a:moveTo>
                  <a:pt x="0" y="0"/>
                </a:moveTo>
                <a:lnTo>
                  <a:pt x="658932" y="0"/>
                </a:lnTo>
                <a:lnTo>
                  <a:pt x="658932" y="1180496"/>
                </a:lnTo>
                <a:lnTo>
                  <a:pt x="0" y="11804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6" name="Google Shape;76;p11"/>
          <p:cNvPicPr preferRelativeResize="0"/>
          <p:nvPr/>
        </p:nvPicPr>
        <p:blipFill>
          <a:blip r:embed="rId7">
            <a:alphaModFix/>
          </a:blip>
          <a:stretch>
            <a:fillRect/>
          </a:stretch>
        </p:blipFill>
        <p:spPr>
          <a:xfrm>
            <a:off x="1613250" y="2033389"/>
            <a:ext cx="6345600" cy="63456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idx="1" type="body"/>
          </p:nvPr>
        </p:nvSpPr>
        <p:spPr>
          <a:xfrm>
            <a:off x="1021575" y="2701550"/>
            <a:ext cx="8229600" cy="19068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Thermal energy transferred between two bodies (of different temperatures) is called heat.</a:t>
            </a:r>
            <a:endParaRPr sz="3200"/>
          </a:p>
        </p:txBody>
      </p:sp>
      <p:sp>
        <p:nvSpPr>
          <p:cNvPr id="143" name="Google Shape;143;p20"/>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Heat</a:t>
            </a:r>
            <a:endParaRPr/>
          </a:p>
        </p:txBody>
      </p:sp>
      <p:pic>
        <p:nvPicPr>
          <p:cNvPr id="144" name="Google Shape;144;p20"/>
          <p:cNvPicPr preferRelativeResize="0"/>
          <p:nvPr/>
        </p:nvPicPr>
        <p:blipFill>
          <a:blip r:embed="rId3">
            <a:alphaModFix/>
          </a:blip>
          <a:stretch>
            <a:fillRect/>
          </a:stretch>
        </p:blipFill>
        <p:spPr>
          <a:xfrm>
            <a:off x="10464150" y="2701550"/>
            <a:ext cx="6228175" cy="640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idx="1" type="body"/>
          </p:nvPr>
        </p:nvSpPr>
        <p:spPr>
          <a:xfrm>
            <a:off x="1021575" y="2701550"/>
            <a:ext cx="12085200" cy="1063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Pressure is force distributed over a surface area.</a:t>
            </a:r>
            <a:endParaRPr sz="3200"/>
          </a:p>
        </p:txBody>
      </p:sp>
      <p:sp>
        <p:nvSpPr>
          <p:cNvPr id="150" name="Google Shape;150;p21"/>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Pressure</a:t>
            </a:r>
            <a:endParaRPr/>
          </a:p>
        </p:txBody>
      </p:sp>
      <p:sp>
        <p:nvSpPr>
          <p:cNvPr id="151" name="Google Shape;151;p21"/>
          <p:cNvSpPr txBox="1"/>
          <p:nvPr>
            <p:ph idx="1" type="body"/>
          </p:nvPr>
        </p:nvSpPr>
        <p:spPr>
          <a:xfrm>
            <a:off x="1021575" y="3764750"/>
            <a:ext cx="12085200" cy="1063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The larger the surface area, the smaller the pressure.</a:t>
            </a:r>
            <a:endParaRPr sz="3200"/>
          </a:p>
        </p:txBody>
      </p:sp>
      <p:pic>
        <p:nvPicPr>
          <p:cNvPr id="152" name="Google Shape;152;p21"/>
          <p:cNvPicPr preferRelativeResize="0"/>
          <p:nvPr/>
        </p:nvPicPr>
        <p:blipFill rotWithShape="1">
          <a:blip r:embed="rId3">
            <a:alphaModFix/>
          </a:blip>
          <a:srcRect b="0" l="0" r="0" t="8214"/>
          <a:stretch/>
        </p:blipFill>
        <p:spPr>
          <a:xfrm>
            <a:off x="7932100" y="5379375"/>
            <a:ext cx="6858000" cy="393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Work</a:t>
            </a:r>
            <a:endParaRPr/>
          </a:p>
        </p:txBody>
      </p:sp>
      <p:sp>
        <p:nvSpPr>
          <p:cNvPr id="158" name="Google Shape;158;p22"/>
          <p:cNvSpPr txBox="1"/>
          <p:nvPr>
            <p:ph idx="1" type="body"/>
          </p:nvPr>
        </p:nvSpPr>
        <p:spPr>
          <a:xfrm>
            <a:off x="1021575" y="2701550"/>
            <a:ext cx="8229600" cy="969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Mechanical energy is referred to as work.</a:t>
            </a:r>
            <a:endParaRPr sz="3200"/>
          </a:p>
        </p:txBody>
      </p:sp>
      <p:sp>
        <p:nvSpPr>
          <p:cNvPr id="159" name="Google Shape;159;p22"/>
          <p:cNvSpPr txBox="1"/>
          <p:nvPr>
            <p:ph idx="1" type="body"/>
          </p:nvPr>
        </p:nvSpPr>
        <p:spPr>
          <a:xfrm>
            <a:off x="1034150" y="3671150"/>
            <a:ext cx="10080900" cy="19374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Mechanical energy is referred to as work. We generally see mechanical energy as changes in volume under a certain pressure.</a:t>
            </a:r>
            <a:endParaRPr sz="3200"/>
          </a:p>
        </p:txBody>
      </p:sp>
      <p:pic>
        <p:nvPicPr>
          <p:cNvPr id="160" name="Google Shape;160;p22"/>
          <p:cNvPicPr preferRelativeResize="0"/>
          <p:nvPr/>
        </p:nvPicPr>
        <p:blipFill>
          <a:blip r:embed="rId3">
            <a:alphaModFix/>
          </a:blip>
          <a:stretch>
            <a:fillRect/>
          </a:stretch>
        </p:blipFill>
        <p:spPr>
          <a:xfrm>
            <a:off x="10556575" y="5358275"/>
            <a:ext cx="5741051" cy="3827350"/>
          </a:xfrm>
          <a:prstGeom prst="rect">
            <a:avLst/>
          </a:prstGeom>
          <a:noFill/>
          <a:ln>
            <a:noFill/>
          </a:ln>
        </p:spPr>
      </p:pic>
      <p:sp>
        <p:nvSpPr>
          <p:cNvPr id="161" name="Google Shape;161;p22"/>
          <p:cNvSpPr txBox="1"/>
          <p:nvPr>
            <p:ph idx="1" type="body"/>
          </p:nvPr>
        </p:nvSpPr>
        <p:spPr>
          <a:xfrm>
            <a:off x="1034150" y="5608550"/>
            <a:ext cx="10080900" cy="19374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Vibrations are </a:t>
            </a:r>
            <a:r>
              <a:rPr lang="en-US" sz="3200"/>
              <a:t>also produced by mechanical energy. Sound is a form of mechanical energy!</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idx="1" type="body"/>
          </p:nvPr>
        </p:nvSpPr>
        <p:spPr>
          <a:xfrm>
            <a:off x="1021575"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67" name="Google Shape;167;p23"/>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Demo: Rubber Band</a:t>
            </a:r>
            <a:endParaRPr/>
          </a:p>
        </p:txBody>
      </p:sp>
      <p:sp>
        <p:nvSpPr>
          <p:cNvPr id="168" name="Google Shape;168;p23"/>
          <p:cNvSpPr txBox="1"/>
          <p:nvPr>
            <p:ph idx="2" type="body"/>
          </p:nvPr>
        </p:nvSpPr>
        <p:spPr>
          <a:xfrm>
            <a:off x="7251850"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idx="1" type="body"/>
          </p:nvPr>
        </p:nvSpPr>
        <p:spPr>
          <a:xfrm>
            <a:off x="1021575"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74" name="Google Shape;174;p24"/>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Demo: Mist Maker</a:t>
            </a:r>
            <a:endParaRPr/>
          </a:p>
        </p:txBody>
      </p:sp>
      <p:sp>
        <p:nvSpPr>
          <p:cNvPr id="175" name="Google Shape;175;p24"/>
          <p:cNvSpPr txBox="1"/>
          <p:nvPr>
            <p:ph idx="2" type="body"/>
          </p:nvPr>
        </p:nvSpPr>
        <p:spPr>
          <a:xfrm>
            <a:off x="7251850"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idx="1" type="body"/>
          </p:nvPr>
        </p:nvSpPr>
        <p:spPr>
          <a:xfrm>
            <a:off x="1021575" y="2701550"/>
            <a:ext cx="14780100" cy="946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The energy of the universe is constant.</a:t>
            </a:r>
            <a:endParaRPr sz="3200"/>
          </a:p>
        </p:txBody>
      </p:sp>
      <p:sp>
        <p:nvSpPr>
          <p:cNvPr id="181" name="Google Shape;181;p25"/>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Conservation of Energy</a:t>
            </a:r>
            <a:endParaRPr/>
          </a:p>
        </p:txBody>
      </p:sp>
      <p:sp>
        <p:nvSpPr>
          <p:cNvPr id="182" name="Google Shape;182;p25"/>
          <p:cNvSpPr txBox="1"/>
          <p:nvPr>
            <p:ph idx="1" type="body"/>
          </p:nvPr>
        </p:nvSpPr>
        <p:spPr>
          <a:xfrm>
            <a:off x="1021575" y="3545125"/>
            <a:ext cx="16490700" cy="11103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Objects gain energy when they either gain heat energy or lose energy when they do work.</a:t>
            </a:r>
            <a:endParaRPr sz="3200"/>
          </a:p>
        </p:txBody>
      </p:sp>
      <p:pic>
        <p:nvPicPr>
          <p:cNvPr id="183" name="Google Shape;183;p25"/>
          <p:cNvPicPr preferRelativeResize="0"/>
          <p:nvPr/>
        </p:nvPicPr>
        <p:blipFill>
          <a:blip r:embed="rId3">
            <a:alphaModFix/>
          </a:blip>
          <a:stretch>
            <a:fillRect/>
          </a:stretch>
        </p:blipFill>
        <p:spPr>
          <a:xfrm>
            <a:off x="1652125" y="5897250"/>
            <a:ext cx="7260075" cy="3291450"/>
          </a:xfrm>
          <a:prstGeom prst="rect">
            <a:avLst/>
          </a:prstGeom>
          <a:noFill/>
          <a:ln>
            <a:noFill/>
          </a:ln>
        </p:spPr>
      </p:pic>
      <p:pic>
        <p:nvPicPr>
          <p:cNvPr id="184" name="Google Shape;184;p25"/>
          <p:cNvPicPr preferRelativeResize="0"/>
          <p:nvPr/>
        </p:nvPicPr>
        <p:blipFill>
          <a:blip r:embed="rId4">
            <a:alphaModFix/>
          </a:blip>
          <a:stretch>
            <a:fillRect/>
          </a:stretch>
        </p:blipFill>
        <p:spPr>
          <a:xfrm>
            <a:off x="10001900" y="5897250"/>
            <a:ext cx="5658984" cy="3291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idx="1" type="body"/>
          </p:nvPr>
        </p:nvSpPr>
        <p:spPr>
          <a:xfrm>
            <a:off x="1021575"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90" name="Google Shape;190;p26"/>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Demo: Soda Can</a:t>
            </a:r>
            <a:endParaRPr/>
          </a:p>
        </p:txBody>
      </p:sp>
      <p:sp>
        <p:nvSpPr>
          <p:cNvPr id="191" name="Google Shape;191;p26"/>
          <p:cNvSpPr txBox="1"/>
          <p:nvPr>
            <p:ph idx="2" type="body"/>
          </p:nvPr>
        </p:nvSpPr>
        <p:spPr>
          <a:xfrm>
            <a:off x="7251850"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idx="1" type="body"/>
          </p:nvPr>
        </p:nvSpPr>
        <p:spPr>
          <a:xfrm>
            <a:off x="1021575"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97" name="Google Shape;197;p27"/>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Demo: Candle</a:t>
            </a:r>
            <a:endParaRPr/>
          </a:p>
        </p:txBody>
      </p:sp>
      <p:sp>
        <p:nvSpPr>
          <p:cNvPr id="198" name="Google Shape;198;p27"/>
          <p:cNvSpPr txBox="1"/>
          <p:nvPr>
            <p:ph idx="2" type="body"/>
          </p:nvPr>
        </p:nvSpPr>
        <p:spPr>
          <a:xfrm>
            <a:off x="7251850"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Second Law of Thermodynamics</a:t>
            </a:r>
            <a:endParaRPr/>
          </a:p>
        </p:txBody>
      </p:sp>
      <p:sp>
        <p:nvSpPr>
          <p:cNvPr id="204" name="Google Shape;204;p28"/>
          <p:cNvSpPr txBox="1"/>
          <p:nvPr>
            <p:ph idx="1" type="subTitle"/>
          </p:nvPr>
        </p:nvSpPr>
        <p:spPr>
          <a:xfrm>
            <a:off x="1034150" y="2875025"/>
            <a:ext cx="16017900" cy="17526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rPr lang="en-US" sz="3200"/>
              <a:t>“The total entropy of a system plus its environment can not decrease.”</a:t>
            </a:r>
            <a:endParaRPr sz="3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idx="1" type="body"/>
          </p:nvPr>
        </p:nvSpPr>
        <p:spPr>
          <a:xfrm>
            <a:off x="1021575" y="2701550"/>
            <a:ext cx="8229600" cy="1321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Microstates are defined by how the individual atoms of a particular system are arranged.</a:t>
            </a:r>
            <a:endParaRPr sz="3200"/>
          </a:p>
        </p:txBody>
      </p:sp>
      <p:sp>
        <p:nvSpPr>
          <p:cNvPr id="210" name="Google Shape;210;p29"/>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Microstates and Macrostates</a:t>
            </a:r>
            <a:endParaRPr/>
          </a:p>
        </p:txBody>
      </p:sp>
      <p:pic>
        <p:nvPicPr>
          <p:cNvPr id="211" name="Google Shape;211;p29"/>
          <p:cNvPicPr preferRelativeResize="0"/>
          <p:nvPr/>
        </p:nvPicPr>
        <p:blipFill>
          <a:blip r:embed="rId3">
            <a:alphaModFix/>
          </a:blip>
          <a:stretch>
            <a:fillRect/>
          </a:stretch>
        </p:blipFill>
        <p:spPr>
          <a:xfrm>
            <a:off x="9251170" y="4469175"/>
            <a:ext cx="7242255" cy="4469050"/>
          </a:xfrm>
          <a:prstGeom prst="rect">
            <a:avLst/>
          </a:prstGeom>
          <a:noFill/>
          <a:ln>
            <a:noFill/>
          </a:ln>
        </p:spPr>
      </p:pic>
      <p:sp>
        <p:nvSpPr>
          <p:cNvPr id="212" name="Google Shape;212;p29"/>
          <p:cNvSpPr txBox="1"/>
          <p:nvPr>
            <p:ph idx="1" type="body"/>
          </p:nvPr>
        </p:nvSpPr>
        <p:spPr>
          <a:xfrm>
            <a:off x="1034150" y="4283350"/>
            <a:ext cx="8229600" cy="1321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Macrostates are a set of microstates with similar properties (temperature, volume, etc.)</a:t>
            </a:r>
            <a:endParaRPr sz="3200"/>
          </a:p>
        </p:txBody>
      </p:sp>
      <p:sp>
        <p:nvSpPr>
          <p:cNvPr id="213" name="Google Shape;213;p29"/>
          <p:cNvSpPr txBox="1"/>
          <p:nvPr>
            <p:ph idx="1" type="body"/>
          </p:nvPr>
        </p:nvSpPr>
        <p:spPr>
          <a:xfrm>
            <a:off x="1021575" y="6043100"/>
            <a:ext cx="8229600" cy="2174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For example, flipping 5 coins gives 32 microstates (there are 2 possibilities for each of the five coins), but only 6 macrostates (the number of heads ranges from 0-5).</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2"/>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Zeroth Law of Thermodynamics</a:t>
            </a:r>
            <a:endParaRPr/>
          </a:p>
        </p:txBody>
      </p:sp>
      <p:sp>
        <p:nvSpPr>
          <p:cNvPr id="82" name="Google Shape;82;p12"/>
          <p:cNvSpPr txBox="1"/>
          <p:nvPr>
            <p:ph idx="1" type="subTitle"/>
          </p:nvPr>
        </p:nvSpPr>
        <p:spPr>
          <a:xfrm>
            <a:off x="1034150" y="2875025"/>
            <a:ext cx="16017900" cy="17526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rPr lang="en-US" sz="3200"/>
              <a:t>“When two objects are separately in thermodynamic equilibrium with a third object, they are in equilibrium with each other.”</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idx="1" type="body"/>
          </p:nvPr>
        </p:nvSpPr>
        <p:spPr>
          <a:xfrm>
            <a:off x="1021575" y="2701550"/>
            <a:ext cx="8229600" cy="1813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A macrostates with many microstates has a higher probability (chance) of occurring than those with fewer microstates.</a:t>
            </a:r>
            <a:endParaRPr sz="3200"/>
          </a:p>
        </p:txBody>
      </p:sp>
      <p:sp>
        <p:nvSpPr>
          <p:cNvPr id="219" name="Google Shape;219;p30"/>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Entropy</a:t>
            </a:r>
            <a:endParaRPr/>
          </a:p>
        </p:txBody>
      </p:sp>
      <p:sp>
        <p:nvSpPr>
          <p:cNvPr id="220" name="Google Shape;220;p30"/>
          <p:cNvSpPr txBox="1"/>
          <p:nvPr>
            <p:ph idx="1" type="body"/>
          </p:nvPr>
        </p:nvSpPr>
        <p:spPr>
          <a:xfrm>
            <a:off x="1021575" y="4610100"/>
            <a:ext cx="8229600" cy="1813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Entropy is related to the number of microstates. Thus, more probable macrostates have higher entropies.</a:t>
            </a:r>
            <a:endParaRPr sz="3200"/>
          </a:p>
        </p:txBody>
      </p:sp>
      <p:sp>
        <p:nvSpPr>
          <p:cNvPr id="221" name="Google Shape;221;p30"/>
          <p:cNvSpPr txBox="1"/>
          <p:nvPr>
            <p:ph idx="1" type="body"/>
          </p:nvPr>
        </p:nvSpPr>
        <p:spPr>
          <a:xfrm>
            <a:off x="1021575" y="6423300"/>
            <a:ext cx="8229600" cy="1813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Entropy always tends to increase in the long run, why?</a:t>
            </a:r>
            <a:endParaRPr sz="3200"/>
          </a:p>
        </p:txBody>
      </p:sp>
      <p:pic>
        <p:nvPicPr>
          <p:cNvPr id="222" name="Google Shape;222;p30" title="Reversible liquid mixture">
            <a:hlinkClick r:id="rId3"/>
          </p:cNvPr>
          <p:cNvPicPr preferRelativeResize="0"/>
          <p:nvPr/>
        </p:nvPicPr>
        <p:blipFill>
          <a:blip r:embed="rId4">
            <a:alphaModFix/>
          </a:blip>
          <a:stretch>
            <a:fillRect/>
          </a:stretch>
        </p:blipFill>
        <p:spPr>
          <a:xfrm>
            <a:off x="9403575" y="2758600"/>
            <a:ext cx="8229600" cy="462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idx="1" type="body"/>
          </p:nvPr>
        </p:nvSpPr>
        <p:spPr>
          <a:xfrm>
            <a:off x="1021575"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228" name="Google Shape;228;p31"/>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Demo: Pennies</a:t>
            </a:r>
            <a:endParaRPr/>
          </a:p>
        </p:txBody>
      </p:sp>
      <p:sp>
        <p:nvSpPr>
          <p:cNvPr id="229" name="Google Shape;229;p31"/>
          <p:cNvSpPr txBox="1"/>
          <p:nvPr>
            <p:ph idx="2" type="body"/>
          </p:nvPr>
        </p:nvSpPr>
        <p:spPr>
          <a:xfrm>
            <a:off x="7251850"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ph idx="1" type="body"/>
          </p:nvPr>
        </p:nvSpPr>
        <p:spPr>
          <a:xfrm>
            <a:off x="1021575" y="2701550"/>
            <a:ext cx="14076900" cy="1039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3200"/>
              <a:t>Objects that have “energy” are able to apply forces over a distance. This is called doing “work”.</a:t>
            </a:r>
            <a:endParaRPr sz="3200"/>
          </a:p>
        </p:txBody>
      </p:sp>
      <p:sp>
        <p:nvSpPr>
          <p:cNvPr id="88" name="Google Shape;88;p13"/>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Energy</a:t>
            </a:r>
            <a:endParaRPr/>
          </a:p>
        </p:txBody>
      </p:sp>
      <p:sp>
        <p:nvSpPr>
          <p:cNvPr id="89" name="Google Shape;89;p13"/>
          <p:cNvSpPr txBox="1"/>
          <p:nvPr>
            <p:ph idx="1" type="body"/>
          </p:nvPr>
        </p:nvSpPr>
        <p:spPr>
          <a:xfrm>
            <a:off x="1021575" y="4024150"/>
            <a:ext cx="9816300" cy="3349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3200"/>
              <a:t>There are many forms of energy such as gravitational potential energy,  chemical energy, electrical energy, and kinetic energy.</a:t>
            </a:r>
            <a:endParaRPr sz="3200"/>
          </a:p>
        </p:txBody>
      </p:sp>
      <p:pic>
        <p:nvPicPr>
          <p:cNvPr id="90" name="Google Shape;90;p13"/>
          <p:cNvPicPr preferRelativeResize="0"/>
          <p:nvPr/>
        </p:nvPicPr>
        <p:blipFill>
          <a:blip r:embed="rId3">
            <a:alphaModFix/>
          </a:blip>
          <a:stretch>
            <a:fillRect/>
          </a:stretch>
        </p:blipFill>
        <p:spPr>
          <a:xfrm>
            <a:off x="10837725" y="4295400"/>
            <a:ext cx="6182275" cy="5014500"/>
          </a:xfrm>
          <a:prstGeom prst="rect">
            <a:avLst/>
          </a:prstGeom>
          <a:noFill/>
          <a:ln>
            <a:noFill/>
          </a:ln>
        </p:spPr>
      </p:pic>
      <p:pic>
        <p:nvPicPr>
          <p:cNvPr id="91" name="Google Shape;91;p13"/>
          <p:cNvPicPr preferRelativeResize="0"/>
          <p:nvPr/>
        </p:nvPicPr>
        <p:blipFill>
          <a:blip r:embed="rId4">
            <a:alphaModFix/>
          </a:blip>
          <a:stretch>
            <a:fillRect/>
          </a:stretch>
        </p:blipFill>
        <p:spPr>
          <a:xfrm>
            <a:off x="3948500" y="6161700"/>
            <a:ext cx="5666749" cy="314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idx="1" type="body"/>
          </p:nvPr>
        </p:nvSpPr>
        <p:spPr>
          <a:xfrm>
            <a:off x="1021575"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97" name="Google Shape;97;p14"/>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Demo: Leyden Jar</a:t>
            </a:r>
            <a:endParaRPr/>
          </a:p>
        </p:txBody>
      </p:sp>
      <p:sp>
        <p:nvSpPr>
          <p:cNvPr id="98" name="Google Shape;98;p14"/>
          <p:cNvSpPr txBox="1"/>
          <p:nvPr>
            <p:ph idx="2" type="body"/>
          </p:nvPr>
        </p:nvSpPr>
        <p:spPr>
          <a:xfrm>
            <a:off x="7251850"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Temperature</a:t>
            </a:r>
            <a:endParaRPr/>
          </a:p>
        </p:txBody>
      </p:sp>
      <p:sp>
        <p:nvSpPr>
          <p:cNvPr id="104" name="Google Shape;104;p15"/>
          <p:cNvSpPr txBox="1"/>
          <p:nvPr>
            <p:ph idx="1" type="body"/>
          </p:nvPr>
        </p:nvSpPr>
        <p:spPr>
          <a:xfrm>
            <a:off x="1021575" y="2701550"/>
            <a:ext cx="15904800" cy="1687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Kinetic energy is energy from motion. The larger the velocity of an object, the larger the kinetic energy! In the context of thermodynamics, you may hear kinetic energy referred to as thermal energy.</a:t>
            </a:r>
            <a:endParaRPr sz="3200"/>
          </a:p>
        </p:txBody>
      </p:sp>
      <p:sp>
        <p:nvSpPr>
          <p:cNvPr id="105" name="Google Shape;105;p15"/>
          <p:cNvSpPr txBox="1"/>
          <p:nvPr>
            <p:ph idx="1" type="body"/>
          </p:nvPr>
        </p:nvSpPr>
        <p:spPr>
          <a:xfrm>
            <a:off x="1021575" y="4546475"/>
            <a:ext cx="15904800" cy="1470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Temperature is the average kinetic energy of an object.</a:t>
            </a:r>
            <a:endParaRPr sz="3200"/>
          </a:p>
        </p:txBody>
      </p:sp>
      <p:pic>
        <p:nvPicPr>
          <p:cNvPr id="106" name="Google Shape;106;p15"/>
          <p:cNvPicPr preferRelativeResize="0"/>
          <p:nvPr/>
        </p:nvPicPr>
        <p:blipFill>
          <a:blip r:embed="rId3">
            <a:alphaModFix/>
          </a:blip>
          <a:stretch>
            <a:fillRect/>
          </a:stretch>
        </p:blipFill>
        <p:spPr>
          <a:xfrm>
            <a:off x="10068375" y="5700225"/>
            <a:ext cx="6858000" cy="3857625"/>
          </a:xfrm>
          <a:prstGeom prst="rect">
            <a:avLst/>
          </a:prstGeom>
          <a:noFill/>
          <a:ln>
            <a:noFill/>
          </a:ln>
        </p:spPr>
      </p:pic>
      <p:pic>
        <p:nvPicPr>
          <p:cNvPr id="107" name="Google Shape;107;p15"/>
          <p:cNvPicPr preferRelativeResize="0"/>
          <p:nvPr/>
        </p:nvPicPr>
        <p:blipFill>
          <a:blip r:embed="rId4">
            <a:alphaModFix/>
          </a:blip>
          <a:stretch>
            <a:fillRect/>
          </a:stretch>
        </p:blipFill>
        <p:spPr>
          <a:xfrm>
            <a:off x="2800275" y="5646175"/>
            <a:ext cx="5287634" cy="3965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Equilibrium</a:t>
            </a:r>
            <a:endParaRPr/>
          </a:p>
        </p:txBody>
      </p:sp>
      <p:sp>
        <p:nvSpPr>
          <p:cNvPr id="113" name="Google Shape;113;p16"/>
          <p:cNvSpPr txBox="1"/>
          <p:nvPr>
            <p:ph idx="1" type="body"/>
          </p:nvPr>
        </p:nvSpPr>
        <p:spPr>
          <a:xfrm>
            <a:off x="1021575" y="2701550"/>
            <a:ext cx="15904800" cy="1470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When two objects touch, the object with a temperature will </a:t>
            </a:r>
            <a:r>
              <a:rPr lang="en-US" sz="3200"/>
              <a:t>dissipate</a:t>
            </a:r>
            <a:r>
              <a:rPr lang="en-US" sz="3200"/>
              <a:t> thermal energy to the lower temperature object.</a:t>
            </a:r>
            <a:endParaRPr sz="3200"/>
          </a:p>
        </p:txBody>
      </p:sp>
      <p:sp>
        <p:nvSpPr>
          <p:cNvPr id="114" name="Google Shape;114;p16"/>
          <p:cNvSpPr txBox="1"/>
          <p:nvPr>
            <p:ph idx="1" type="body"/>
          </p:nvPr>
        </p:nvSpPr>
        <p:spPr>
          <a:xfrm>
            <a:off x="1021575" y="3955300"/>
            <a:ext cx="15904800" cy="1470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When no more thermal energy is transferred, we say two objects are at thermal </a:t>
            </a:r>
            <a:r>
              <a:rPr lang="en-US" sz="3200"/>
              <a:t>equilibrium</a:t>
            </a:r>
            <a:r>
              <a:rPr lang="en-US" sz="3200"/>
              <a:t>.</a:t>
            </a:r>
            <a:endParaRPr sz="3200"/>
          </a:p>
        </p:txBody>
      </p:sp>
      <p:pic>
        <p:nvPicPr>
          <p:cNvPr id="115" name="Google Shape;115;p16"/>
          <p:cNvPicPr preferRelativeResize="0"/>
          <p:nvPr/>
        </p:nvPicPr>
        <p:blipFill>
          <a:blip r:embed="rId3">
            <a:alphaModFix/>
          </a:blip>
          <a:stretch>
            <a:fillRect/>
          </a:stretch>
        </p:blipFill>
        <p:spPr>
          <a:xfrm>
            <a:off x="9150575" y="5062175"/>
            <a:ext cx="6619875" cy="4467225"/>
          </a:xfrm>
          <a:prstGeom prst="rect">
            <a:avLst/>
          </a:prstGeom>
          <a:noFill/>
          <a:ln>
            <a:noFill/>
          </a:ln>
        </p:spPr>
      </p:pic>
      <p:pic>
        <p:nvPicPr>
          <p:cNvPr id="116" name="Google Shape;116;p16"/>
          <p:cNvPicPr preferRelativeResize="0"/>
          <p:nvPr/>
        </p:nvPicPr>
        <p:blipFill rotWithShape="1">
          <a:blip r:embed="rId4">
            <a:alphaModFix/>
          </a:blip>
          <a:srcRect b="8265" l="0" r="0" t="0"/>
          <a:stretch/>
        </p:blipFill>
        <p:spPr>
          <a:xfrm>
            <a:off x="2204632" y="5062175"/>
            <a:ext cx="6260844" cy="4467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Thermal Expansion</a:t>
            </a:r>
            <a:endParaRPr/>
          </a:p>
        </p:txBody>
      </p:sp>
      <p:sp>
        <p:nvSpPr>
          <p:cNvPr id="122" name="Google Shape;122;p17"/>
          <p:cNvSpPr txBox="1"/>
          <p:nvPr>
            <p:ph idx="1" type="body"/>
          </p:nvPr>
        </p:nvSpPr>
        <p:spPr>
          <a:xfrm>
            <a:off x="1021575" y="2701550"/>
            <a:ext cx="15904800" cy="1470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Hotter things tend to expand. This is because the atoms within the object vibrate more, so they spread out.</a:t>
            </a:r>
            <a:endParaRPr sz="3200"/>
          </a:p>
        </p:txBody>
      </p:sp>
      <p:pic>
        <p:nvPicPr>
          <p:cNvPr id="123" name="Google Shape;123;p17"/>
          <p:cNvPicPr preferRelativeResize="0"/>
          <p:nvPr/>
        </p:nvPicPr>
        <p:blipFill rotWithShape="1">
          <a:blip r:embed="rId3">
            <a:alphaModFix/>
          </a:blip>
          <a:srcRect b="6023" l="0" r="0" t="0"/>
          <a:stretch/>
        </p:blipFill>
        <p:spPr>
          <a:xfrm>
            <a:off x="12571775" y="3847325"/>
            <a:ext cx="3206300" cy="5353975"/>
          </a:xfrm>
          <a:prstGeom prst="rect">
            <a:avLst/>
          </a:prstGeom>
          <a:noFill/>
          <a:ln>
            <a:noFill/>
          </a:ln>
        </p:spPr>
      </p:pic>
      <p:sp>
        <p:nvSpPr>
          <p:cNvPr id="124" name="Google Shape;124;p17"/>
          <p:cNvSpPr txBox="1"/>
          <p:nvPr>
            <p:ph idx="1" type="body"/>
          </p:nvPr>
        </p:nvSpPr>
        <p:spPr>
          <a:xfrm>
            <a:off x="1021575" y="4025575"/>
            <a:ext cx="11311800" cy="3230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3200"/>
              <a:t>Water is special! It actually expands when it cools below 4 degrees Celsius. Hot water and ice have similar volumes (sizes), so you can quickly freeze boiling water.</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idx="1" type="body"/>
          </p:nvPr>
        </p:nvSpPr>
        <p:spPr>
          <a:xfrm>
            <a:off x="1021575"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130" name="Google Shape;130;p18"/>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Demo: Rubber Band</a:t>
            </a:r>
            <a:endParaRPr/>
          </a:p>
        </p:txBody>
      </p:sp>
      <p:sp>
        <p:nvSpPr>
          <p:cNvPr id="131" name="Google Shape;131;p18"/>
          <p:cNvSpPr txBox="1"/>
          <p:nvPr>
            <p:ph idx="2" type="body"/>
          </p:nvPr>
        </p:nvSpPr>
        <p:spPr>
          <a:xfrm>
            <a:off x="7251850" y="27015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ctrTitle"/>
          </p:nvPr>
        </p:nvSpPr>
        <p:spPr>
          <a:xfrm>
            <a:off x="1034150" y="1136200"/>
            <a:ext cx="17409600" cy="1470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First Law of Thermodynamics</a:t>
            </a:r>
            <a:endParaRPr/>
          </a:p>
        </p:txBody>
      </p:sp>
      <p:sp>
        <p:nvSpPr>
          <p:cNvPr id="137" name="Google Shape;137;p19"/>
          <p:cNvSpPr txBox="1"/>
          <p:nvPr>
            <p:ph idx="1" type="subTitle"/>
          </p:nvPr>
        </p:nvSpPr>
        <p:spPr>
          <a:xfrm>
            <a:off x="1034150" y="2875025"/>
            <a:ext cx="16017900" cy="17526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rPr lang="en-US" sz="3200"/>
              <a:t>“The internal energy (E) is equal to the difference of the heat transfer (Q) into a system and the work (W) done by the system.”</a:t>
            </a:r>
            <a:endParaRPr sz="32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FE6346"/>
      </a:dk2>
      <a:lt2>
        <a:srgbClr val="FFBD5B"/>
      </a:lt2>
      <a:accent1>
        <a:srgbClr val="888888"/>
      </a:accent1>
      <a:accent2>
        <a:srgbClr val="E8C33B"/>
      </a:accent2>
      <a:accent3>
        <a:srgbClr val="FE6346"/>
      </a:accent3>
      <a:accent4>
        <a:srgbClr val="888888"/>
      </a:accent4>
      <a:accent5>
        <a:srgbClr val="FFBD5B"/>
      </a:accent5>
      <a:accent6>
        <a:srgbClr val="E8C33B"/>
      </a:accent6>
      <a:hlink>
        <a:srgbClr val="FE6346"/>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